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handoutMasterIdLst>
    <p:handoutMasterId r:id="rId18"/>
  </p:handoutMasterIdLst>
  <p:sldIdLst>
    <p:sldId id="322" r:id="rId2"/>
    <p:sldId id="321" r:id="rId3"/>
    <p:sldId id="296" r:id="rId4"/>
    <p:sldId id="330" r:id="rId5"/>
    <p:sldId id="324" r:id="rId6"/>
    <p:sldId id="331" r:id="rId7"/>
    <p:sldId id="325" r:id="rId8"/>
    <p:sldId id="326" r:id="rId9"/>
    <p:sldId id="327" r:id="rId10"/>
    <p:sldId id="333" r:id="rId11"/>
    <p:sldId id="297" r:id="rId12"/>
    <p:sldId id="259" r:id="rId13"/>
    <p:sldId id="329" r:id="rId14"/>
    <p:sldId id="334" r:id="rId15"/>
    <p:sldId id="332" r:id="rId16"/>
  </p:sldIdLst>
  <p:sldSz cx="12190413" cy="6859588"/>
  <p:notesSz cx="6858000" cy="9144000"/>
  <p:embeddedFontLst>
    <p:embeddedFont>
      <p:font typeface="굴림체" panose="020B0609000101010101" pitchFamily="49" charset="-127"/>
      <p:regular r:id="rId19"/>
    </p:embeddedFont>
    <p:embeddedFont>
      <p:font typeface="맑은 고딕" panose="020B0503020000020004" pitchFamily="34" charset="-127"/>
      <p:regular r:id="rId20"/>
      <p:bold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Consolas" panose="020B0609020204030204" pitchFamily="49" charset="0"/>
      <p:regular r:id="rId28"/>
      <p:bold r:id="rId29"/>
      <p:italic r:id="rId30"/>
      <p:boldItalic r:id="rId31"/>
    </p:embeddedFont>
    <p:embeddedFont>
      <p:font typeface="Noto Sans" panose="020B0604020202020204" charset="0"/>
      <p:regular r:id="rId32"/>
      <p:bold r:id="rId3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76851" autoAdjust="0"/>
  </p:normalViewPr>
  <p:slideViewPr>
    <p:cSldViewPr snapToGrid="0">
      <p:cViewPr varScale="1">
        <p:scale>
          <a:sx n="87" d="100"/>
          <a:sy n="87" d="100"/>
        </p:scale>
        <p:origin x="1752" y="96"/>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If we were to go with Logistic Regression, our preliminary results initially point to the Toronto Raptors being able determine a game’s outcome if their perimeter players shoot efficiently from the 3 point range and if at least one of their</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latinLnBrk="0"/>
            <a:r>
              <a:rPr lang="en-US" sz="1400" b="1" i="0" u="none" strike="noStrike" cap="none" dirty="0">
                <a:solidFill>
                  <a:schemeClr val="dk1"/>
                </a:solidFill>
                <a:effectLst/>
                <a:latin typeface="Arial"/>
                <a:ea typeface="Arial"/>
                <a:cs typeface="Arial"/>
                <a:sym typeface="Arial"/>
              </a:rPr>
              <a:t>[NEXT 01 – Data cleaning]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From an initial analysis of the data we found 740 Preseason records with null values. Given this was Pre Season data for a redundant feature (player name) we opted to drop this data group from the analysis. </a:t>
            </a:r>
          </a:p>
          <a:p>
            <a:pPr marL="0" latinLnBrk="0"/>
            <a:r>
              <a:rPr lang="en-US" sz="1400" b="0" i="0" u="none" strike="noStrike" cap="none" dirty="0">
                <a:solidFill>
                  <a:schemeClr val="dk1"/>
                </a:solidFill>
                <a:effectLst/>
                <a:latin typeface="Arial"/>
                <a:ea typeface="Arial"/>
                <a:cs typeface="Arial"/>
                <a:sym typeface="Arial"/>
              </a:rPr>
              <a:t> </a:t>
            </a:r>
          </a:p>
          <a:p>
            <a:pPr marL="0" latinLnBrk="0"/>
            <a:r>
              <a:rPr lang="en-US" sz="1400" b="1" i="0" u="none" strike="noStrike" cap="none" dirty="0">
                <a:solidFill>
                  <a:schemeClr val="dk1"/>
                </a:solidFill>
                <a:effectLst/>
                <a:latin typeface="Arial"/>
                <a:ea typeface="Arial"/>
                <a:cs typeface="Arial"/>
                <a:sym typeface="Arial"/>
              </a:rPr>
              <a:t>[NEXT 02 – Transformation]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looked transforming the data by Enhancing, Encoding, and Reducing</a:t>
            </a:r>
          </a:p>
          <a:p>
            <a:pPr marL="0" latinLnBrk="0"/>
            <a:endParaRPr lang="en-US" sz="1400" b="0" i="0" u="none" strike="noStrike" cap="none" dirty="0">
              <a:solidFill>
                <a:schemeClr val="dk1"/>
              </a:solidFill>
              <a:effectLst/>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Arial"/>
                <a:ea typeface="Arial"/>
                <a:cs typeface="Arial"/>
                <a:sym typeface="Arial"/>
              </a:rPr>
              <a:t>[NEXT 03 – Transformation details]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We enhanced the data (adding in features such as </a:t>
            </a:r>
            <a:r>
              <a:rPr lang="en-US" sz="1400" b="0" i="0" u="none" strike="noStrike" cap="none" dirty="0" err="1">
                <a:solidFill>
                  <a:schemeClr val="dk1"/>
                </a:solidFill>
                <a:effectLst/>
                <a:latin typeface="Arial"/>
                <a:ea typeface="Arial"/>
                <a:cs typeface="Arial"/>
                <a:sym typeface="Arial"/>
              </a:rPr>
              <a:t>Game_Type</a:t>
            </a:r>
            <a:r>
              <a:rPr lang="en-US" sz="1400" b="0" i="0" u="none" strike="noStrike" cap="none" dirty="0">
                <a:solidFill>
                  <a:schemeClr val="dk1"/>
                </a:solidFill>
                <a:effectLst/>
                <a:latin typeface="Arial"/>
                <a:ea typeface="Arial"/>
                <a:cs typeface="Arial"/>
                <a:sym typeface="Arial"/>
              </a:rPr>
              <a:t> to separate data by 3 groups Pre season, Regular Season, and Playoffs)</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Categorical features were encoded to use numerical values by mapping or Label Encoding (</a:t>
            </a:r>
            <a:r>
              <a:rPr lang="en-US" sz="1400" b="0" i="0" u="none" strike="noStrike" cap="none" dirty="0" err="1">
                <a:solidFill>
                  <a:schemeClr val="dk1"/>
                </a:solidFill>
                <a:effectLst/>
                <a:latin typeface="Arial"/>
                <a:ea typeface="Arial"/>
                <a:cs typeface="Arial"/>
                <a:sym typeface="Arial"/>
              </a:rPr>
              <a:t>ie</a:t>
            </a:r>
            <a:r>
              <a:rPr lang="en-US" sz="1400" b="0" i="0" u="none" strike="noStrike" cap="none" dirty="0">
                <a:solidFill>
                  <a:schemeClr val="dk1"/>
                </a:solidFill>
                <a:effectLst/>
                <a:latin typeface="Arial"/>
                <a:ea typeface="Arial"/>
                <a:cs typeface="Arial"/>
                <a:sym typeface="Arial"/>
              </a:rPr>
              <a:t> SEASON_YEAR)</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To reduce dataset further we drop visibly irrelevant features</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As </a:t>
            </a:r>
            <a:r>
              <a:rPr lang="en-US" sz="1400" b="0" i="0" u="none" strike="noStrike" cap="none" dirty="0" err="1">
                <a:solidFill>
                  <a:schemeClr val="dk1"/>
                </a:solidFill>
                <a:effectLst/>
                <a:latin typeface="Arial"/>
                <a:ea typeface="Arial"/>
                <a:cs typeface="Arial"/>
                <a:sym typeface="Arial"/>
              </a:rPr>
              <a:t>Bhavika</a:t>
            </a:r>
            <a:r>
              <a:rPr lang="en-US" sz="1400" b="0" i="0" u="none" strike="noStrike" cap="none" dirty="0">
                <a:solidFill>
                  <a:schemeClr val="dk1"/>
                </a:solidFill>
                <a:effectLst/>
                <a:latin typeface="Arial"/>
                <a:ea typeface="Arial"/>
                <a:cs typeface="Arial"/>
                <a:sym typeface="Arial"/>
              </a:rPr>
              <a:t> mentioned earlier there were 30 features that were initially dropped as these were only rankings used for fantasy drafting (aka sport betting)</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This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04 – Correlation matrix]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further wanted to see the correlation between features. Here we line up our 25 features on the XY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04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84239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latinLnBrk="0"/>
            <a:endParaRPr lang="en-US" sz="2400" b="1" i="0" u="none" strike="noStrike" cap="none" dirty="0">
              <a:solidFill>
                <a:schemeClr val="dk1"/>
              </a:solidFill>
              <a:effectLst/>
              <a:latin typeface="Arial"/>
              <a:ea typeface="Arial"/>
              <a:cs typeface="Arial"/>
              <a:sym typeface="Arial"/>
            </a:endParaRPr>
          </a:p>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01 – Correlation matrix]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Of the original features </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Thus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dk1"/>
                </a:solidFill>
                <a:effectLst/>
                <a:latin typeface="Arial"/>
                <a:ea typeface="Arial"/>
                <a:cs typeface="Arial"/>
                <a:sym typeface="Arial"/>
              </a:rPr>
              <a:t>We created a correlation matrix between features. Here we line up our 25 features on the X and 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02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marL="0" marR="0" lvl="0" indent="0" algn="l" rtl="0" latinLnBrk="0">
              <a:lnSpc>
                <a:spcPct val="100000"/>
              </a:lnSpc>
              <a:spcBef>
                <a:spcPts val="0"/>
              </a:spcBef>
              <a:spcAft>
                <a:spcPts val="0"/>
              </a:spcAft>
              <a:buClr>
                <a:srgbClr val="000000"/>
              </a:buClr>
              <a:buSzPts val="1400"/>
              <a:buFont typeface="Arial"/>
              <a:buNone/>
            </a:pPr>
            <a:r>
              <a:rPr lang="en-US" sz="1200" dirty="0">
                <a:solidFill>
                  <a:srgbClr val="2D2E2D"/>
                </a:solidFill>
              </a:rPr>
              <a:t>The Client</a:t>
            </a:r>
          </a:p>
          <a:p>
            <a:pPr marL="0" marR="0" lvl="0" indent="0" algn="l" rtl="0" latinLnBrk="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solidFill>
                  <a:srgbClr val="2D2E2D"/>
                </a:solidFill>
              </a:rPr>
              <a:t>[NEXT 01 – Graph] </a:t>
            </a:r>
          </a:p>
          <a:p>
            <a:pPr marL="0" marR="0" lvl="0" indent="0" algn="l" rtl="0" latinLnBrk="0">
              <a:lnSpc>
                <a:spcPct val="100000"/>
              </a:lnSpc>
              <a:spcBef>
                <a:spcPts val="0"/>
              </a:spcBef>
              <a:spcAft>
                <a:spcPts val="0"/>
              </a:spcAft>
              <a:buClr>
                <a:srgbClr val="000000"/>
              </a:buClr>
              <a:buSzPts val="1400"/>
              <a:buFont typeface="Arial"/>
              <a:buNone/>
            </a:pPr>
            <a:r>
              <a:rPr lang="en-US" sz="1200" dirty="0">
                <a:solidFill>
                  <a:srgbClr val="2D2E2D"/>
                </a:solidFill>
              </a:rPr>
              <a:t>Pause for effect</a:t>
            </a:r>
          </a:p>
          <a:p>
            <a:pPr marL="0" marR="0" lvl="0" indent="0" algn="l" rtl="0" latinLnBrk="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02 – Raptors] </a:t>
            </a:r>
          </a:p>
          <a:p>
            <a:pPr marL="0" marR="0" latinLnBrk="0">
              <a:lnSpc>
                <a:spcPct val="107000"/>
              </a:lnSpc>
              <a:spcBef>
                <a:spcPts val="0"/>
              </a:spcBef>
              <a:spcAft>
                <a:spcPts val="0"/>
              </a:spcAft>
            </a:pPr>
            <a:r>
              <a:rPr lang="en-US" sz="1200" b="1" i="0" kern="1200" dirty="0">
                <a:solidFill>
                  <a:schemeClr val="tx1"/>
                </a:solidFill>
                <a:effectLst/>
                <a:latin typeface="+mn-lt"/>
                <a:ea typeface="+mn-ea"/>
                <a:cs typeface="+mn-cs"/>
              </a:rPr>
              <a:t>Our client is Toronto Raptors</a:t>
            </a:r>
            <a:r>
              <a:rPr lang="en-US" sz="1200" b="0" i="0" kern="1200" dirty="0">
                <a:solidFill>
                  <a:schemeClr val="tx1"/>
                </a:solidFill>
                <a:effectLst/>
                <a:latin typeface="+mn-lt"/>
                <a:ea typeface="+mn-ea"/>
                <a:cs typeface="+mn-cs"/>
              </a:rPr>
              <a:t>, Currently the only Canadian NBA franchise.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 2020, The Toronto Raptors’ valuation was estimated to be 2.1 billion USD. The raptors won their first NBA Championship in 2019. However, the team’s performance has been in decline since then. This chart shows the wins for each year for Toronto raptors.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03 – GM] </a:t>
            </a: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latin typeface="Arial"/>
                <a:ea typeface="Arial"/>
                <a:cs typeface="Arial"/>
                <a:sym typeface="Arial"/>
              </a:rPr>
              <a:t>[NEXT SLIDE] </a:t>
            </a:r>
            <a:endParaRPr lang="en-US" dirty="0"/>
          </a:p>
          <a:p>
            <a:pPr marL="0" lvl="0" indent="0" algn="l" rtl="0" latinLnBrk="0">
              <a:lnSpc>
                <a:spcPct val="100000"/>
              </a:lnSpc>
              <a:spcBef>
                <a:spcPts val="0"/>
              </a:spcBef>
              <a:spcAft>
                <a:spcPts val="0"/>
              </a:spcAft>
              <a:buSzPts val="1400"/>
              <a:buNone/>
            </a:pPr>
            <a:endParaRPr lang="en-US" dirty="0"/>
          </a:p>
          <a:p>
            <a:pPr latinLnBrk="0"/>
            <a:endParaRPr lang="ko-KR" alt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at two objectives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2000" dirty="0">
                <a:effectLst/>
                <a:latin typeface="Arial" panose="020B0604020202020204" pitchFamily="34" charset="0"/>
                <a:ea typeface="Calibri" panose="020F0502020204030204" pitchFamily="34" charset="0"/>
                <a:cs typeface="Times New Roman" panose="02020603050405020304" pitchFamily="18" charset="0"/>
              </a:rPr>
              <a:t> endpoint fetches player statistics for each game.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dataset consists of more than 450k </a:t>
            </a:r>
            <a:r>
              <a:rPr lang="en-US" altLang="ko-KR" sz="2000" i="1" kern="1200" dirty="0">
                <a:solidFill>
                  <a:schemeClr val="tx1"/>
                </a:solidFill>
                <a:latin typeface="+mn-lt"/>
                <a:ea typeface="+mn-ea"/>
                <a:cs typeface="+mn-cs"/>
              </a:rPr>
              <a:t>rows. We are using 36 features. </a:t>
            </a:r>
            <a:r>
              <a:rPr lang="en-US" sz="2000" b="0" i="0" kern="1200" dirty="0">
                <a:solidFill>
                  <a:schemeClr val="tx1"/>
                </a:solidFill>
                <a:latin typeface="+mj-lt"/>
                <a:ea typeface="+mn-ea"/>
                <a:cs typeface="+mn-cs"/>
              </a:rPr>
              <a:t>It has 15K records for the Toronto Raptors alone.</a:t>
            </a:r>
            <a:endParaRPr lang="en-US" altLang="ko-KR" sz="2000" i="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datasource</a:t>
            </a:r>
            <a:r>
              <a:rPr lang="en-US" sz="2000" dirty="0">
                <a:effectLst/>
                <a:latin typeface="Arial" panose="020B0604020202020204" pitchFamily="34" charset="0"/>
                <a:ea typeface="Calibri" panose="020F0502020204030204" pitchFamily="34" charset="0"/>
                <a:cs typeface="Times New Roman" panose="02020603050405020304" pitchFamily="18" charset="0"/>
              </a:rPr>
              <a:t> for the analysis.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 by Play endpoint]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err="1">
                <a:solidFill>
                  <a:srgbClr val="2D2E2D"/>
                </a:solidFill>
              </a:rPr>
              <a:t>PlayByPlay</a:t>
            </a:r>
            <a:r>
              <a:rPr lang="en-US" sz="1400" b="0" dirty="0">
                <a:solidFill>
                  <a:srgbClr val="2D2E2D"/>
                </a:solidFill>
              </a:rPr>
              <a:t> gets all activities for a game, we fetched stats for all games of the first dataset. This took some time since it’s a lot of API requests with some wait in-between.</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This dataset can reference the main table by GAME_ID.</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NBA webservice does not provide the salary data. We ended up using additional means of data collection.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Historical salary data was drawn from ESPN website and the future salary data from </a:t>
            </a:r>
            <a:r>
              <a:rPr lang="en-US" sz="1400" b="0" dirty="0" err="1">
                <a:solidFill>
                  <a:srgbClr val="2D2E2D"/>
                </a:solidFill>
              </a:rPr>
              <a:t>HoopsHype</a:t>
            </a:r>
            <a:r>
              <a:rPr lang="en-US" sz="1400" b="0" dirty="0">
                <a:solidFill>
                  <a:srgbClr val="2D2E2D"/>
                </a:solidFill>
              </a:rPr>
              <a:t> website. These were obtained using web scraping in python using web scraping library. These contain data for current 489 NBA players</a:t>
            </a: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14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2000" dirty="0"/>
          </a:p>
          <a:p>
            <a:pPr marL="0" lvl="0" indent="0" algn="l" rtl="0">
              <a:lnSpc>
                <a:spcPct val="100000"/>
              </a:lnSpc>
              <a:spcBef>
                <a:spcPts val="0"/>
              </a:spcBef>
              <a:spcAft>
                <a:spcPts val="0"/>
              </a:spcAft>
              <a:buSzPts val="1400"/>
              <a:buNone/>
            </a:pPr>
            <a:endParaRPr lang="en-US" sz="2000" dirty="0"/>
          </a:p>
          <a:p>
            <a:endParaRPr lang="en-CA" sz="20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latinLnBrk="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created a project plan based on the deliverables requested of us and delivery dates. In this situation our project is allocated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date to show the completion of a deliverable. We would work backwards from these milestone dates to determine the minimum duration of each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Fix</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8</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final presentation on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summarizing the results outlined in the final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latinLnBrk="0"/>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Everyone had input in each part. If we need to designate roles we defined it as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Scientist  where Cindy’s role to help understand the data and some initial trends in the data.</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dataset subject which was passed along to the group as we all became more familiar with the data. We created documents (reference, meeting minutes) to retain useful information, techniques, and ideas for future reference. All of this was stored on Google Drive before going with Git as the main repository for this project.</a:t>
            </a:r>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050" dirty="0"/>
          </a:p>
          <a:p>
            <a:pPr marL="0" lvl="0" indent="0" algn="l" rtl="0" latinLnBrk="0">
              <a:lnSpc>
                <a:spcPct val="100000"/>
              </a:lnSpc>
              <a:spcBef>
                <a:spcPts val="0"/>
              </a:spcBef>
              <a:spcAft>
                <a:spcPts val="0"/>
              </a:spcAft>
              <a:buSzPts val="1400"/>
              <a:buNone/>
            </a:pPr>
            <a:endParaRPr lang="en-US" sz="1050" dirty="0"/>
          </a:p>
          <a:p>
            <a:pPr latinLnBrk="0"/>
            <a:endParaRPr lang="en-CA" sz="105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The formula is listed as below.</a:t>
            </a: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indicates the recent season vs light color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vl="0" indent="0" algn="l" rtl="0" latinLnBrk="0">
              <a:lnSpc>
                <a:spcPct val="100000"/>
              </a:lnSpc>
              <a:spcBef>
                <a:spcPts val="0"/>
              </a:spcBef>
              <a:spcAft>
                <a:spcPts val="0"/>
              </a:spcAft>
              <a:buSzPts val="1400"/>
              <a:buNone/>
            </a:pPr>
            <a:r>
              <a:rPr lang="en-US" sz="2000" dirty="0"/>
              <a:t>For our analysis we compared the performance of these 3 models (Decision Tree, Random Forest, Logistic Regression) to 4 metrics: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show graph]</a:t>
            </a:r>
            <a:endParaRPr lang="en-US" sz="2000" dirty="0"/>
          </a:p>
          <a:p>
            <a:pPr marL="0" lvl="0" indent="0" algn="l" rtl="0" latinLnBrk="0">
              <a:lnSpc>
                <a:spcPct val="100000"/>
              </a:lnSpc>
              <a:spcBef>
                <a:spcPts val="0"/>
              </a:spcBef>
              <a:spcAft>
                <a:spcPts val="0"/>
              </a:spcAft>
              <a:buSzPts val="1400"/>
              <a:buNone/>
            </a:pPr>
            <a:r>
              <a:rPr lang="en-US" sz="2000" dirty="0"/>
              <a:t>Accuracy –  How well the model make True predictions </a:t>
            </a:r>
          </a:p>
          <a:p>
            <a:pPr marL="0" lvl="0" indent="0" algn="l" rtl="0" latinLnBrk="0">
              <a:lnSpc>
                <a:spcPct val="100000"/>
              </a:lnSpc>
              <a:spcBef>
                <a:spcPts val="0"/>
              </a:spcBef>
              <a:spcAft>
                <a:spcPts val="0"/>
              </a:spcAft>
              <a:buSzPts val="1400"/>
              <a:buNone/>
            </a:pPr>
            <a:r>
              <a:rPr lang="en-US" sz="2000" dirty="0"/>
              <a:t>F1-Score -  How well the model make Negative predictions</a:t>
            </a:r>
          </a:p>
          <a:p>
            <a:pPr marL="0" lvl="0" indent="0" algn="l" rtl="0" latinLnBrk="0">
              <a:lnSpc>
                <a:spcPct val="100000"/>
              </a:lnSpc>
              <a:spcBef>
                <a:spcPts val="0"/>
              </a:spcBef>
              <a:spcAft>
                <a:spcPts val="0"/>
              </a:spcAft>
              <a:buSzPts val="1400"/>
              <a:buNone/>
            </a:pPr>
            <a:r>
              <a:rPr lang="en-US" sz="2000" dirty="0"/>
              <a:t>Sensitivity - The test of confirming True Positives. </a:t>
            </a:r>
          </a:p>
          <a:p>
            <a:pPr marL="0" lvl="0" indent="0" algn="l" rtl="0" latinLnBrk="0">
              <a:lnSpc>
                <a:spcPct val="100000"/>
              </a:lnSpc>
              <a:spcBef>
                <a:spcPts val="0"/>
              </a:spcBef>
              <a:spcAft>
                <a:spcPts val="0"/>
              </a:spcAft>
              <a:buSzPts val="1400"/>
              <a:buNone/>
            </a:pPr>
            <a:r>
              <a:rPr lang="en-US" sz="2000" dirty="0"/>
              <a:t>Specificity – The test of confirming True Negatives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dirty="0"/>
              <a:t>When comparing the 3 different models, it was a coin toss between Random Forest and Logistic Regression . The metrics of each model were quite similar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Focus on accuracy and F1 scores]</a:t>
            </a:r>
            <a:endParaRPr lang="en-US" sz="1800" dirty="0"/>
          </a:p>
          <a:p>
            <a:pPr marL="0" lvl="0" indent="0" algn="l" rtl="0" latinLnBrk="0">
              <a:lnSpc>
                <a:spcPct val="100000"/>
              </a:lnSpc>
              <a:spcBef>
                <a:spcPts val="0"/>
              </a:spcBef>
              <a:spcAft>
                <a:spcPts val="0"/>
              </a:spcAft>
              <a:buSzPts val="1400"/>
              <a:buNone/>
            </a:pPr>
            <a:r>
              <a:rPr lang="en-US" sz="2000" dirty="0"/>
              <a:t>Accuracy (71.9% vs 72.8%) and F1 scores (74.7% vs 74.1%). The separate was much more noticeable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Focus on other 2 ]</a:t>
            </a:r>
            <a:endParaRPr lang="en-US" sz="1800" dirty="0"/>
          </a:p>
          <a:p>
            <a:pPr marL="0" lvl="0" indent="0" algn="l" rtl="0" latinLnBrk="0">
              <a:lnSpc>
                <a:spcPct val="100000"/>
              </a:lnSpc>
              <a:spcBef>
                <a:spcPts val="0"/>
              </a:spcBef>
              <a:spcAft>
                <a:spcPts val="0"/>
              </a:spcAft>
              <a:buSzPts val="1400"/>
              <a:buNone/>
            </a:pPr>
            <a:r>
              <a:rPr lang="en-US" sz="2000" dirty="0"/>
              <a:t>Sensitivity (61.9% vs 69%) and Specificity (81.7% vs 76.6%).  </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04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a:t>
            </a:r>
            <a:r>
              <a:rPr lang="en-US" sz="2000" b="0" i="0" u="none" strike="noStrike" cap="none" dirty="0" err="1">
                <a:solidFill>
                  <a:schemeClr val="dk1"/>
                </a:solidFill>
                <a:latin typeface="Arial"/>
                <a:ea typeface="Arial"/>
                <a:cs typeface="Arial"/>
                <a:sym typeface="Arial"/>
              </a:rPr>
              <a:t>favoured</a:t>
            </a:r>
            <a:r>
              <a:rPr lang="en-US" sz="2000" b="0" i="0" u="none" strike="noStrike" cap="none" dirty="0">
                <a:solidFill>
                  <a:schemeClr val="dk1"/>
                </a:solidFill>
                <a:latin typeface="Arial"/>
                <a:ea typeface="Arial"/>
                <a:cs typeface="Arial"/>
                <a:sym typeface="Arial"/>
              </a:rPr>
              <a:t> models (center and right) each model have 3 features in common in the top 5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FG3_PCT). The features (PLUS_MINUS, FG3_PCT) easier to assess (you score more you win games )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623743" y="152400"/>
            <a:ext cx="756667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Preliminary Recommendations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321906" y="1521899"/>
            <a:ext cx="5601767" cy="1048532"/>
            <a:chOff x="6265213" y="2008684"/>
            <a:chExt cx="4510513" cy="1355908"/>
          </a:xfrm>
        </p:grpSpPr>
        <p:sp>
          <p:nvSpPr>
            <p:cNvPr id="46" name="TextBox 13"/>
            <p:cNvSpPr txBox="1">
              <a:spLocks noChangeArrowheads="1"/>
            </p:cNvSpPr>
            <p:nvPr/>
          </p:nvSpPr>
          <p:spPr bwMode="auto">
            <a:xfrm>
              <a:off x="6265213" y="200868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131340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grpSp>
        <p:nvGrpSpPr>
          <p:cNvPr id="11" name="그룹 2">
            <a:extLst>
              <a:ext uri="{FF2B5EF4-FFF2-40B4-BE49-F238E27FC236}">
                <a16:creationId xmlns:a16="http://schemas.microsoft.com/office/drawing/2014/main" id="{A81327D1-781C-47BA-AB03-D93037B3BCBD}"/>
              </a:ext>
            </a:extLst>
          </p:cNvPr>
          <p:cNvGrpSpPr/>
          <p:nvPr/>
        </p:nvGrpSpPr>
        <p:grpSpPr>
          <a:xfrm>
            <a:off x="4332904" y="2598127"/>
            <a:ext cx="5601767" cy="1048533"/>
            <a:chOff x="6265213" y="2008684"/>
            <a:chExt cx="4510513" cy="1355909"/>
          </a:xfrm>
        </p:grpSpPr>
        <p:sp>
          <p:nvSpPr>
            <p:cNvPr id="12" name="TextBox 13">
              <a:extLst>
                <a:ext uri="{FF2B5EF4-FFF2-40B4-BE49-F238E27FC236}">
                  <a16:creationId xmlns:a16="http://schemas.microsoft.com/office/drawing/2014/main" id="{B268714B-0A1C-44CE-8E42-7DD48A4DEA72}"/>
                </a:ext>
              </a:extLst>
            </p:cNvPr>
            <p:cNvSpPr txBox="1">
              <a:spLocks noChangeArrowheads="1"/>
            </p:cNvSpPr>
            <p:nvPr/>
          </p:nvSpPr>
          <p:spPr bwMode="auto">
            <a:xfrm>
              <a:off x="6265213" y="2008684"/>
              <a:ext cx="720082" cy="676601"/>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13" name="Text Box 5">
              <a:extLst>
                <a:ext uri="{FF2B5EF4-FFF2-40B4-BE49-F238E27FC236}">
                  <a16:creationId xmlns:a16="http://schemas.microsoft.com/office/drawing/2014/main" id="{688FE987-265F-4ABB-864E-1A5301A52E84}"/>
                </a:ext>
              </a:extLst>
            </p:cNvPr>
            <p:cNvSpPr txBox="1">
              <a:spLocks noChangeArrowheads="1"/>
            </p:cNvSpPr>
            <p:nvPr/>
          </p:nvSpPr>
          <p:spPr bwMode="auto">
            <a:xfrm>
              <a:off x="7050905" y="2051189"/>
              <a:ext cx="3724821" cy="1313404"/>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spTree>
    <p:extLst>
      <p:ext uri="{BB962C8B-B14F-4D97-AF65-F5344CB8AC3E}">
        <p14:creationId xmlns:p14="http://schemas.microsoft.com/office/powerpoint/2010/main" val="244636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990750" y="1350366"/>
            <a:ext cx="3384376" cy="4824535"/>
          </a:xfrm>
        </p:spPr>
        <p:txBody>
          <a:bodyPr/>
          <a:lstStyle/>
          <a:p>
            <a:pPr>
              <a:buFont typeface="Arial" panose="020B0604020202020204" pitchFamily="34" charset="0"/>
              <a:buChar char="•"/>
            </a:pPr>
            <a:r>
              <a:rPr lang="en-US" altLang="ko-KR" sz="2800" dirty="0"/>
              <a:t>Data cleansing</a:t>
            </a:r>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Transformation</a:t>
            </a:r>
          </a:p>
          <a:p>
            <a:pPr lvl="1">
              <a:buFont typeface="Arial" panose="020B0604020202020204" pitchFamily="34" charset="0"/>
              <a:buChar char="•"/>
            </a:pPr>
            <a:r>
              <a:rPr lang="en-US" altLang="ko-KR" sz="2400" dirty="0"/>
              <a:t>Enhancing</a:t>
            </a:r>
          </a:p>
          <a:p>
            <a:pPr lvl="1">
              <a:buFont typeface="Arial" panose="020B0604020202020204" pitchFamily="34" charset="0"/>
              <a:buChar char="•"/>
            </a:pPr>
            <a:r>
              <a:rPr lang="en-US" altLang="ko-KR" sz="2400" dirty="0"/>
              <a:t>Encoding </a:t>
            </a:r>
          </a:p>
          <a:p>
            <a:pPr lvl="1">
              <a:buFont typeface="Arial" panose="020B0604020202020204" pitchFamily="34" charset="0"/>
              <a:buChar char="•"/>
            </a:pPr>
            <a:r>
              <a:rPr lang="en-US" altLang="ko-KR" sz="2400" dirty="0"/>
              <a:t>Reducing</a:t>
            </a:r>
            <a:endParaRPr lang="en-US" altLang="ko-KR" sz="3300" dirty="0"/>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Correlation matrix</a:t>
            </a:r>
          </a:p>
          <a:p>
            <a:pPr>
              <a:buFont typeface="Arial" panose="020B0604020202020204" pitchFamily="34" charset="0"/>
              <a:buChar char="•"/>
            </a:pPr>
            <a:endParaRPr lang="en-US" altLang="ko-KR" dirty="0"/>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26"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6007465"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6212252"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6421802"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6426093"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6836140"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7040927"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10165127"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10165127"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9963197"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9965102"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8503015"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8288702"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6207490"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6412277"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7460027"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7660052"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5727700"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5710237"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5724525"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5743575"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5767387"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6026944"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7435850"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8299450"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9975850"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6838950"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5765800"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5765800"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5743575"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5743575"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5721350"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5730875"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5715000"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5715000"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5724525"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5724525"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7213600"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6024563"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6572250"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6842125"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8304213"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7811293"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7439818"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8668543"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9980612"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10352088"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518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par>
                                <p:cTn id="101" presetID="10"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par>
                                <p:cTn id="107" presetID="10"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10"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par>
                                <p:cTn id="119" presetID="10" presetClass="entr" presetSubtype="0" fill="hold"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par>
                                <p:cTn id="125" presetID="10" presetClass="entr" presetSubtype="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par>
                                <p:cTn id="128" presetID="10" presetClass="entr" presetSubtype="0" fill="hold" nodeType="with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par>
                                <p:cTn id="131" presetID="10" presetClass="entr" presetSubtype="0" fill="hold"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10" presetClass="entr" presetSubtype="0" fill="hold" nodeType="with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500"/>
                                        <p:tgtEl>
                                          <p:spTgt spid="31"/>
                                        </p:tgtEl>
                                      </p:cBhvr>
                                    </p:animEffect>
                                  </p:childTnLst>
                                </p:cTn>
                              </p:par>
                              <p:par>
                                <p:cTn id="137" presetID="10"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500"/>
                                        <p:tgtEl>
                                          <p:spTgt spid="57"/>
                                        </p:tgtEl>
                                      </p:cBhvr>
                                    </p:animEffect>
                                  </p:childTnLst>
                                </p:cTn>
                              </p:par>
                              <p:par>
                                <p:cTn id="143" presetID="10" presetClass="entr" presetSubtype="0" fill="hold" nodeType="with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500"/>
                                        <p:tgtEl>
                                          <p:spTgt spid="37"/>
                                        </p:tgtEl>
                                      </p:cBhvr>
                                    </p:animEffect>
                                  </p:childTnLst>
                                </p:cTn>
                              </p:par>
                              <p:par>
                                <p:cTn id="146" presetID="10" presetClass="entr" presetSubtype="0" fill="hold" nodeType="withEffect">
                                  <p:stCondLst>
                                    <p:cond delay="0"/>
                                  </p:stCondLst>
                                  <p:childTnLst>
                                    <p:set>
                                      <p:cBhvr>
                                        <p:cTn id="147" dur="1" fill="hold">
                                          <p:stCondLst>
                                            <p:cond delay="0"/>
                                          </p:stCondLst>
                                        </p:cTn>
                                        <p:tgtEl>
                                          <p:spTgt spid="53"/>
                                        </p:tgtEl>
                                        <p:attrNameLst>
                                          <p:attrName>style.visibility</p:attrName>
                                        </p:attrNameLst>
                                      </p:cBhvr>
                                      <p:to>
                                        <p:strVal val="visible"/>
                                      </p:to>
                                    </p:set>
                                    <p:animEffect transition="in" filter="fade">
                                      <p:cBhvr>
                                        <p:cTn id="148" dur="500"/>
                                        <p:tgtEl>
                                          <p:spTgt spid="53"/>
                                        </p:tgtEl>
                                      </p:cBhvr>
                                    </p:animEffect>
                                  </p:childTnLst>
                                </p:cTn>
                              </p:par>
                              <p:par>
                                <p:cTn id="149" presetID="10" presetClass="entr" presetSubtype="0" fill="hold" nodeType="with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fade">
                                      <p:cBhvr>
                                        <p:cTn id="151" dur="500"/>
                                        <p:tgtEl>
                                          <p:spTgt spid="61"/>
                                        </p:tgtEl>
                                      </p:cBhvr>
                                    </p:animEffect>
                                  </p:childTnLst>
                                </p:cTn>
                              </p:par>
                              <p:par>
                                <p:cTn id="152" presetID="10" presetClass="entr" presetSubtype="0" fill="hold"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500"/>
                                        <p:tgtEl>
                                          <p:spTgt spid="35"/>
                                        </p:tgtEl>
                                      </p:cBhvr>
                                    </p:animEffect>
                                  </p:childTnLst>
                                </p:cTn>
                              </p:par>
                              <p:par>
                                <p:cTn id="164" presetID="10" presetClass="entr" presetSubtype="0" fill="hold" nodeType="with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fade">
                                      <p:cBhvr>
                                        <p:cTn id="166" dur="500"/>
                                        <p:tgtEl>
                                          <p:spTgt spid="62"/>
                                        </p:tgtEl>
                                      </p:cBhvr>
                                    </p:animEffect>
                                  </p:childTnLst>
                                </p:cTn>
                              </p:par>
                              <p:par>
                                <p:cTn id="167" presetID="10" presetClass="entr" presetSubtype="0" fill="hold" nodeType="with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fade">
                                      <p:cBhvr>
                                        <p:cTn id="169" dur="500"/>
                                        <p:tgtEl>
                                          <p:spTgt spid="63"/>
                                        </p:tgtEl>
                                      </p:cBhvr>
                                    </p:animEffect>
                                  </p:childTnLst>
                                </p:cTn>
                              </p:par>
                              <p:par>
                                <p:cTn id="170" presetID="10" presetClass="entr" presetSubtype="0" fill="hold" nodeType="withEffect">
                                  <p:stCondLst>
                                    <p:cond delay="0"/>
                                  </p:stCondLst>
                                  <p:childTnLst>
                                    <p:set>
                                      <p:cBhvr>
                                        <p:cTn id="171" dur="1" fill="hold">
                                          <p:stCondLst>
                                            <p:cond delay="0"/>
                                          </p:stCondLst>
                                        </p:cTn>
                                        <p:tgtEl>
                                          <p:spTgt spid="36"/>
                                        </p:tgtEl>
                                        <p:attrNameLst>
                                          <p:attrName>style.visibility</p:attrName>
                                        </p:attrNameLst>
                                      </p:cBhvr>
                                      <p:to>
                                        <p:strVal val="visible"/>
                                      </p:to>
                                    </p:set>
                                    <p:animEffect transition="in" filter="fade">
                                      <p:cBhvr>
                                        <p:cTn id="172" dur="500"/>
                                        <p:tgtEl>
                                          <p:spTgt spid="36"/>
                                        </p:tgtEl>
                                      </p:cBhvr>
                                    </p:animEffect>
                                  </p:childTnLst>
                                </p:cTn>
                              </p:par>
                              <p:par>
                                <p:cTn id="173" presetID="10" presetClass="entr" presetSubtype="0" fill="hold" nodeType="with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fade">
                                      <p:cBhvr>
                                        <p:cTn id="1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 – Correlation Matrix</a:t>
            </a:r>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109"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4377451"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4582238"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4791788"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4796079"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5206126"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5410913"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8535113"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8535113"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8333183"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8335088"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6873001"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6658688"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4577476"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4782263"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5830013"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6030038"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4097686"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4080223"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4094511"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4113561"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4137373"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4396930"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5805836"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6669436"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8345836"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5208936"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4135786"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4135786"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4113561"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4113561"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4091336"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4100861"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4084986"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4084986"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4094511"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4094511"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5583586"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4394549"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4942236"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5212111"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6674199"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6181279"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5809804"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7038529"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8350598"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8722074"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1565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par>
                                <p:cTn id="99" presetID="10"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10" presetClass="entr" presetSubtype="0"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childTnLst>
                                </p:cTn>
                              </p:par>
                              <p:par>
                                <p:cTn id="114" presetID="10" presetClass="entr" presetSubtype="0" fill="hold"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500"/>
                                        <p:tgtEl>
                                          <p:spTgt spid="57"/>
                                        </p:tgtEl>
                                      </p:cBhvr>
                                    </p:animEffect>
                                  </p:childTnLst>
                                </p:cTn>
                              </p:par>
                              <p:par>
                                <p:cTn id="117" presetID="10" presetClass="entr" presetSubtype="0" fill="hold"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500"/>
                                        <p:tgtEl>
                                          <p:spTgt spid="37"/>
                                        </p:tgtEl>
                                      </p:cBhvr>
                                    </p:animEffect>
                                  </p:childTnLst>
                                </p:cTn>
                              </p:par>
                              <p:par>
                                <p:cTn id="120" presetID="10" presetClass="entr" presetSubtype="0" fill="hold"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500"/>
                                        <p:tgtEl>
                                          <p:spTgt spid="53"/>
                                        </p:tgtEl>
                                      </p:cBhvr>
                                    </p:animEffect>
                                  </p:childTnLst>
                                </p:cTn>
                              </p:par>
                              <p:par>
                                <p:cTn id="123" presetID="10" presetClass="entr" presetSubtype="0" fill="hold"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par>
                                <p:cTn id="126" presetID="10"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par>
                                <p:cTn id="129" presetID="10"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500"/>
                                        <p:tgtEl>
                                          <p:spTgt spid="60"/>
                                        </p:tgtEl>
                                      </p:cBhvr>
                                    </p:animEffect>
                                  </p:childTnLst>
                                </p:cTn>
                              </p:par>
                              <p:par>
                                <p:cTn id="132" presetID="10" presetClass="entr" presetSubtype="0" fill="hold" nodeType="withEffect">
                                  <p:stCondLst>
                                    <p:cond delay="0"/>
                                  </p:stCondLst>
                                  <p:childTnLst>
                                    <p:set>
                                      <p:cBhvr>
                                        <p:cTn id="133" dur="1" fill="hold">
                                          <p:stCondLst>
                                            <p:cond delay="0"/>
                                          </p:stCondLst>
                                        </p:cTn>
                                        <p:tgtEl>
                                          <p:spTgt spid="59"/>
                                        </p:tgtEl>
                                        <p:attrNameLst>
                                          <p:attrName>style.visibility</p:attrName>
                                        </p:attrNameLst>
                                      </p:cBhvr>
                                      <p:to>
                                        <p:strVal val="visible"/>
                                      </p:to>
                                    </p:set>
                                    <p:animEffect transition="in" filter="fade">
                                      <p:cBhvr>
                                        <p:cTn id="134" dur="500"/>
                                        <p:tgtEl>
                                          <p:spTgt spid="59"/>
                                        </p:tgtEl>
                                      </p:cBhvr>
                                    </p:animEffect>
                                  </p:childTnLst>
                                </p:cTn>
                              </p:par>
                              <p:par>
                                <p:cTn id="135" presetID="10"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par>
                                <p:cTn id="138" presetID="10" presetClass="entr" presetSubtype="0" fill="hold"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fade">
                                      <p:cBhvr>
                                        <p:cTn id="140" dur="500"/>
                                        <p:tgtEl>
                                          <p:spTgt spid="62"/>
                                        </p:tgtEl>
                                      </p:cBhvr>
                                    </p:animEffect>
                                  </p:childTnLst>
                                </p:cTn>
                              </p:par>
                              <p:par>
                                <p:cTn id="141" presetID="10"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fade">
                                      <p:cBhvr>
                                        <p:cTn id="143" dur="500"/>
                                        <p:tgtEl>
                                          <p:spTgt spid="63"/>
                                        </p:tgtEl>
                                      </p:cBhvr>
                                    </p:animEffect>
                                  </p:childTnLst>
                                </p:cTn>
                              </p:par>
                              <p:par>
                                <p:cTn id="144" presetID="10" presetClass="entr" presetSubtype="0" fill="hold" nodeType="with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fade">
                                      <p:cBhvr>
                                        <p:cTn id="146" dur="500"/>
                                        <p:tgtEl>
                                          <p:spTgt spid="36"/>
                                        </p:tgtEl>
                                      </p:cBhvr>
                                    </p:animEffect>
                                  </p:childTnLst>
                                </p:cTn>
                              </p:par>
                              <p:par>
                                <p:cTn id="147" presetID="10" presetClass="entr" presetSubtype="0" fill="hold" nodeType="with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3031745" cy="5040560"/>
          </a:xfrm>
        </p:spPr>
        <p:txBody>
          <a:bodyPr>
            <a:normAutofit fontScale="77500" lnSpcReduction="20000"/>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Open access API (</a:t>
            </a: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nba_api</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PlayerGameLogs</a:t>
            </a:r>
            <a:endPar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~450K records, 36 features</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PlayByPlay</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~10M records, 13 features</a:t>
            </a:r>
          </a:p>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NBA Player Salaries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ESPN for the historical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Hoopshype</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for future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489 records</a:t>
            </a:r>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32940"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flipV="1">
            <a:off x="8881056" y="2349674"/>
            <a:ext cx="1046208" cy="21602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3668061D-7B18-4E4A-A010-56D2DB377838}"/>
              </a:ext>
            </a:extLst>
          </p:cNvPr>
          <p:cNvPicPr>
            <a:picLocks noChangeAspect="1"/>
          </p:cNvPicPr>
          <p:nvPr/>
        </p:nvPicPr>
        <p:blipFill>
          <a:blip r:embed="rId5"/>
          <a:stretch>
            <a:fillRect/>
          </a:stretch>
        </p:blipFill>
        <p:spPr>
          <a:xfrm>
            <a:off x="9908769" y="1548788"/>
            <a:ext cx="1743075" cy="1266825"/>
          </a:xfrm>
          <a:prstGeom prst="rect">
            <a:avLst/>
          </a:prstGeom>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b="1"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b="1"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animEffect transition="in" filter="fade">
                                      <p:cBhvr>
                                        <p:cTn id="27" dur="500"/>
                                        <p:tgtEl>
                                          <p:spTgt spid="2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7" end="7"/>
                                            </p:txEl>
                                          </p:spTgt>
                                        </p:tgtEl>
                                        <p:attrNameLst>
                                          <p:attrName>style.visibility</p:attrName>
                                        </p:attrNameLst>
                                      </p:cBhvr>
                                      <p:to>
                                        <p:strVal val="visible"/>
                                      </p:to>
                                    </p:set>
                                    <p:animEffect transition="in" filter="fade">
                                      <p:cBhvr>
                                        <p:cTn id="32" dur="500"/>
                                        <p:tgtEl>
                                          <p:spTgt spid="2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xEl>
                                              <p:pRg st="8" end="8"/>
                                            </p:txEl>
                                          </p:spTgt>
                                        </p:tgtEl>
                                        <p:attrNameLst>
                                          <p:attrName>style.visibility</p:attrName>
                                        </p:attrNameLst>
                                      </p:cBhvr>
                                      <p:to>
                                        <p:strVal val="visible"/>
                                      </p:to>
                                    </p:set>
                                    <p:animEffect transition="in" filter="fade">
                                      <p:cBhvr>
                                        <p:cTn id="37" dur="500"/>
                                        <p:tgtEl>
                                          <p:spTgt spid="2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9" end="9"/>
                                            </p:txEl>
                                          </p:spTgt>
                                        </p:tgtEl>
                                        <p:attrNameLst>
                                          <p:attrName>style.visibility</p:attrName>
                                        </p:attrNameLst>
                                      </p:cBhvr>
                                      <p:to>
                                        <p:strVal val="visible"/>
                                      </p:to>
                                    </p:set>
                                    <p:animEffect transition="in" filter="fade">
                                      <p:cBhvr>
                                        <p:cTn id="42" dur="500"/>
                                        <p:tgtEl>
                                          <p:spTgt spid="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705298" y="1989634"/>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anim calcmode="lin" valueType="num">
                                      <p:cBhvr>
                                        <p:cTn id="28" dur="2000" fill="hold"/>
                                        <p:tgtEl>
                                          <p:spTgt spid="10"/>
                                        </p:tgtEl>
                                        <p:attrNameLst>
                                          <p:attrName>ppt_w</p:attrName>
                                        </p:attrNameLst>
                                      </p:cBhvr>
                                      <p:tavLst>
                                        <p:tav tm="0" fmla="#ppt_w*sin(2.5*pi*$)">
                                          <p:val>
                                            <p:fltVal val="0"/>
                                          </p:val>
                                        </p:tav>
                                        <p:tav tm="100000">
                                          <p:val>
                                            <p:fltVal val="1"/>
                                          </p:val>
                                        </p:tav>
                                      </p:tavLst>
                                    </p:anim>
                                    <p:anim calcmode="lin" valueType="num">
                                      <p:cBhvr>
                                        <p:cTn id="2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4" grpId="0" animBg="1"/>
      <p:bldP spid="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4" name="Content Placeholder 3">
            <a:extLst>
              <a:ext uri="{FF2B5EF4-FFF2-40B4-BE49-F238E27FC236}">
                <a16:creationId xmlns:a16="http://schemas.microsoft.com/office/drawing/2014/main" id="{E8D9BB9F-D9A7-4318-9A94-966A4D4F4599}"/>
              </a:ext>
            </a:extLst>
          </p:cNvPr>
          <p:cNvPicPr>
            <a:picLocks noGrp="1" noChangeAspect="1"/>
          </p:cNvPicPr>
          <p:nvPr>
            <p:ph idx="1"/>
          </p:nvPr>
        </p:nvPicPr>
        <p:blipFill>
          <a:blip r:embed="rId3"/>
          <a:stretch>
            <a:fillRect/>
          </a:stretch>
        </p:blipFill>
        <p:spPr>
          <a:xfrm>
            <a:off x="2782838" y="1773610"/>
            <a:ext cx="6745805" cy="4464496"/>
          </a:xfrm>
        </p:spPr>
      </p:pic>
      <p:sp>
        <p:nvSpPr>
          <p:cNvPr id="8" name="Rectangle 7">
            <a:extLst>
              <a:ext uri="{FF2B5EF4-FFF2-40B4-BE49-F238E27FC236}">
                <a16:creationId xmlns:a16="http://schemas.microsoft.com/office/drawing/2014/main" id="{3ABE1285-82FA-40DE-BA34-7A4CB64EDF91}"/>
              </a:ext>
            </a:extLst>
          </p:cNvPr>
          <p:cNvSpPr/>
          <p:nvPr/>
        </p:nvSpPr>
        <p:spPr>
          <a:xfrm>
            <a:off x="3873716" y="2709714"/>
            <a:ext cx="698284" cy="2808312"/>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B3FB868-3F33-4C56-99A2-92FAED759E33}"/>
              </a:ext>
            </a:extLst>
          </p:cNvPr>
          <p:cNvSpPr/>
          <p:nvPr/>
        </p:nvSpPr>
        <p:spPr>
          <a:xfrm>
            <a:off x="5360064" y="2754537"/>
            <a:ext cx="674976" cy="2742621"/>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218754-394E-4F51-8EB6-1ACE0DE3AA7D}"/>
              </a:ext>
            </a:extLst>
          </p:cNvPr>
          <p:cNvSpPr/>
          <p:nvPr/>
        </p:nvSpPr>
        <p:spPr>
          <a:xfrm>
            <a:off x="6846413" y="2926079"/>
            <a:ext cx="674976" cy="260628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5C8DB8-E5F2-4E29-9ACD-30DC4303DF83}"/>
              </a:ext>
            </a:extLst>
          </p:cNvPr>
          <p:cNvSpPr/>
          <p:nvPr/>
        </p:nvSpPr>
        <p:spPr>
          <a:xfrm>
            <a:off x="8320210" y="2627237"/>
            <a:ext cx="674976" cy="290219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0175C08C-9F9D-42FB-91D4-65882A632535}"/>
              </a:ext>
            </a:extLst>
          </p:cNvPr>
          <p:cNvPicPr>
            <a:picLocks noChangeAspect="1"/>
          </p:cNvPicPr>
          <p:nvPr/>
        </p:nvPicPr>
        <p:blipFill>
          <a:blip r:embed="rId4"/>
          <a:stretch>
            <a:fillRect/>
          </a:stretch>
        </p:blipFill>
        <p:spPr>
          <a:xfrm>
            <a:off x="2864538" y="2301610"/>
            <a:ext cx="7526904" cy="3462376"/>
          </a:xfrm>
          <a:prstGeom prst="rect">
            <a:avLst/>
          </a:prstGeom>
        </p:spPr>
      </p:pic>
      <p:sp>
        <p:nvSpPr>
          <p:cNvPr id="14" name="TextBox 13">
            <a:extLst>
              <a:ext uri="{FF2B5EF4-FFF2-40B4-BE49-F238E27FC236}">
                <a16:creationId xmlns:a16="http://schemas.microsoft.com/office/drawing/2014/main" id="{7E93BB72-5545-4777-8BA4-202531A11C22}"/>
              </a:ext>
            </a:extLst>
          </p:cNvPr>
          <p:cNvSpPr txBox="1"/>
          <p:nvPr/>
        </p:nvSpPr>
        <p:spPr>
          <a:xfrm>
            <a:off x="4353791" y="1704109"/>
            <a:ext cx="4322618" cy="523220"/>
          </a:xfrm>
          <a:prstGeom prst="rect">
            <a:avLst/>
          </a:prstGeom>
          <a:noFill/>
        </p:spPr>
        <p:txBody>
          <a:bodyPr wrap="square" rtlCol="0">
            <a:spAutoFit/>
          </a:bodyPr>
          <a:lstStyle/>
          <a:p>
            <a:pPr algn="ctr"/>
            <a:r>
              <a:rPr lang="en-US" sz="2800" b="1" dirty="0"/>
              <a:t>Feature Importance</a:t>
            </a:r>
            <a:endParaRPr lang="en-CA" sz="2800" b="1" dirty="0"/>
          </a:p>
        </p:txBody>
      </p:sp>
    </p:spTree>
    <p:extLst>
      <p:ext uri="{BB962C8B-B14F-4D97-AF65-F5344CB8AC3E}">
        <p14:creationId xmlns:p14="http://schemas.microsoft.com/office/powerpoint/2010/main" val="4010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4"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13110</TotalTime>
  <Words>3180</Words>
  <Application>Microsoft Office PowerPoint</Application>
  <PresentationFormat>Custom</PresentationFormat>
  <Paragraphs>342</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vt:lpstr>
      <vt:lpstr>Consolas</vt:lpstr>
      <vt:lpstr>맑은 고딕</vt:lpstr>
      <vt:lpstr>Calibri Light</vt:lpstr>
      <vt:lpstr>굴림체</vt:lpstr>
      <vt:lpstr>Noto Sans</vt:lpstr>
      <vt:lpstr>Arial</vt:lpstr>
      <vt:lpstr>Office 테마</vt:lpstr>
      <vt:lpstr>PROJECT RAPTORS REBOUND</vt:lpstr>
      <vt:lpstr>The Client</vt:lpstr>
      <vt:lpstr>Objectives</vt:lpstr>
      <vt:lpstr>Data</vt:lpstr>
      <vt:lpstr>Project Planning</vt:lpstr>
      <vt:lpstr>Project Team</vt:lpstr>
      <vt:lpstr>Initial Analysis</vt:lpstr>
      <vt:lpstr>Initial Analysis</vt:lpstr>
      <vt:lpstr>Preliminary Results</vt:lpstr>
      <vt:lpstr>PowerPoint Presentation</vt:lpstr>
      <vt:lpstr>THANK YOU</vt:lpstr>
      <vt:lpstr>PowerPoint Presentation</vt:lpstr>
      <vt:lpstr>[Template - Insert Title]</vt:lpstr>
      <vt:lpstr>Preliminary Results</vt:lpstr>
      <vt:lpstr>Preliminary Results – Correlation Matrix</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212</cp:revision>
  <dcterms:created xsi:type="dcterms:W3CDTF">2010-02-01T08:03:16Z</dcterms:created>
  <dcterms:modified xsi:type="dcterms:W3CDTF">2021-03-24T03:03:05Z</dcterms:modified>
  <cp:category>www.slidemembers.com</cp:category>
</cp:coreProperties>
</file>